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74" r:id="rId5"/>
    <p:sldId id="275" r:id="rId6"/>
    <p:sldId id="270" r:id="rId7"/>
    <p:sldId id="264" r:id="rId8"/>
    <p:sldId id="272" r:id="rId9"/>
    <p:sldId id="271" r:id="rId10"/>
    <p:sldId id="273" r:id="rId11"/>
    <p:sldId id="276" r:id="rId12"/>
    <p:sldId id="269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DBCD"/>
    <a:srgbClr val="3DC3B4"/>
    <a:srgbClr val="36A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68"/>
    <p:restoredTop sz="89429" autoAdjust="0"/>
  </p:normalViewPr>
  <p:slideViewPr>
    <p:cSldViewPr snapToGrid="0" snapToObjects="1">
      <p:cViewPr varScale="1">
        <p:scale>
          <a:sx n="47" d="100"/>
          <a:sy n="47" d="100"/>
        </p:scale>
        <p:origin x="30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tiff>
</file>

<file path=ppt/media/image11.png>
</file>

<file path=ppt/media/image12.tiff>
</file>

<file path=ppt/media/image13.tiff>
</file>

<file path=ppt/media/image14.tiff>
</file>

<file path=ppt/media/image15.png>
</file>

<file path=ppt/media/image16.jpeg>
</file>

<file path=ppt/media/image17.tiff>
</file>

<file path=ppt/media/image18.tiff>
</file>

<file path=ppt/media/image2.tiff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993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sz="12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 sz="12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494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226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914400">
              <a:buSzPct val="100000"/>
              <a:buNone/>
              <a:defRPr sz="12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7336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90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anchor="b"/>
          <a:lstStyle>
            <a:lvl1pPr algn="ctr">
              <a:defRPr sz="120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4800">
                <a:latin typeface="+mn-lt"/>
                <a:ea typeface="+mn-ea"/>
                <a:cs typeface="+mn-cs"/>
                <a:sym typeface="Calibri"/>
              </a:defRPr>
            </a:lvl1pPr>
            <a:lvl2pPr marL="0" indent="457200" algn="ctr">
              <a:buSzTx/>
              <a:buFontTx/>
              <a:buNone/>
              <a:defRPr sz="4800">
                <a:latin typeface="+mn-lt"/>
                <a:ea typeface="+mn-ea"/>
                <a:cs typeface="+mn-cs"/>
                <a:sym typeface="Calibri"/>
              </a:defRPr>
            </a:lvl2pPr>
            <a:lvl3pPr marL="0" indent="914400" algn="ctr">
              <a:buSzTx/>
              <a:buFontTx/>
              <a:buNone/>
              <a:defRPr sz="4800">
                <a:latin typeface="+mn-lt"/>
                <a:ea typeface="+mn-ea"/>
                <a:cs typeface="+mn-cs"/>
                <a:sym typeface="Calibri"/>
              </a:defRPr>
            </a:lvl3pPr>
            <a:lvl4pPr marL="0" indent="1371600" algn="ctr">
              <a:buSzTx/>
              <a:buFontTx/>
              <a:buNone/>
              <a:defRPr sz="4800">
                <a:latin typeface="+mn-lt"/>
                <a:ea typeface="+mn-ea"/>
                <a:cs typeface="+mn-cs"/>
                <a:sym typeface="Calibri"/>
              </a:defRPr>
            </a:lvl4pPr>
            <a:lvl5pPr marL="0" indent="1828800" algn="ctr">
              <a:buSzTx/>
              <a:buFontTx/>
              <a:buNone/>
              <a:defRPr sz="48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17449800" y="730250"/>
            <a:ext cx="5257800" cy="1162367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1676400" y="730250"/>
            <a:ext cx="15468600" cy="1162367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1663700" y="3419476"/>
            <a:ext cx="21031200" cy="5705474"/>
          </a:xfrm>
          <a:prstGeom prst="rect">
            <a:avLst/>
          </a:prstGeom>
        </p:spPr>
        <p:txBody>
          <a:bodyPr anchor="b"/>
          <a:lstStyle>
            <a:lvl1pPr>
              <a:defRPr sz="120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4800"/>
            </a:lvl1pPr>
            <a:lvl2pPr marL="0" indent="457200">
              <a:lnSpc>
                <a:spcPct val="100000"/>
              </a:lnSpc>
              <a:buSzTx/>
              <a:buFontTx/>
              <a:buNone/>
              <a:defRPr sz="4800"/>
            </a:lvl2pPr>
            <a:lvl3pPr marL="0" indent="914400">
              <a:lnSpc>
                <a:spcPct val="100000"/>
              </a:lnSpc>
              <a:buSzTx/>
              <a:buFontTx/>
              <a:buNone/>
              <a:defRPr sz="4800"/>
            </a:lvl3pPr>
            <a:lvl4pPr marL="0" indent="1371600">
              <a:lnSpc>
                <a:spcPct val="100000"/>
              </a:lnSpc>
              <a:buSzTx/>
              <a:buFontTx/>
              <a:buNone/>
              <a:defRPr sz="4800"/>
            </a:lvl4pPr>
            <a:lvl5pPr marL="0" indent="1828800">
              <a:lnSpc>
                <a:spcPct val="100000"/>
              </a:lnSpc>
              <a:buSzTx/>
              <a:buFontTx/>
              <a:buNone/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1676400" y="3651250"/>
            <a:ext cx="10363200" cy="870267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1" cy="26511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1679575" y="3362326"/>
            <a:ext cx="10315576" cy="164782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lvl1pPr>
            <a:lvl2pPr marL="0" indent="45720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lvl2pPr>
            <a:lvl3pPr marL="0" indent="91440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lvl3pPr>
            <a:lvl4pPr marL="0" indent="137160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lvl4pPr>
            <a:lvl5pPr marL="0" indent="182880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12344400" y="3362326"/>
            <a:ext cx="10366376" cy="1647825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buSzTx/>
              <a:buFontTx/>
              <a:buNone/>
              <a:defRPr sz="4800" b="1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6" cy="320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r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+mn-lt"/>
                <a:ea typeface="+mn-ea"/>
                <a:cs typeface="+mn-cs"/>
                <a:sym typeface="Calibri"/>
              </a:defRPr>
            </a:lvl1pPr>
            <a:lvl2pPr marL="979714" indent="-522514">
              <a:defRPr sz="6400">
                <a:latin typeface="+mn-lt"/>
                <a:ea typeface="+mn-ea"/>
                <a:cs typeface="+mn-cs"/>
                <a:sym typeface="Calibri"/>
              </a:defRPr>
            </a:lvl2pPr>
            <a:lvl3pPr marL="1524000" indent="-609600">
              <a:defRPr sz="6400">
                <a:latin typeface="+mn-lt"/>
                <a:ea typeface="+mn-ea"/>
                <a:cs typeface="+mn-cs"/>
                <a:sym typeface="Calibri"/>
              </a:defRPr>
            </a:lvl3pPr>
            <a:lvl4pPr marL="2103120" indent="-731520">
              <a:defRPr sz="6400">
                <a:latin typeface="+mn-lt"/>
                <a:ea typeface="+mn-ea"/>
                <a:cs typeface="+mn-cs"/>
                <a:sym typeface="Calibri"/>
              </a:defRPr>
            </a:lvl4pPr>
            <a:lvl5pPr marL="2560320" indent="-731520">
              <a:defRPr sz="64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1679575" y="4114800"/>
            <a:ext cx="7864475" cy="7623176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buSzTx/>
              <a:buFontTx/>
              <a:buNone/>
              <a:defRPr sz="32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6" cy="320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  <a:ln w="12700"/>
        </p:spPr>
        <p:txBody>
          <a:bodyPr tIns="45719" bIns="4571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1679575" y="4114800"/>
            <a:ext cx="7864476" cy="762317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4800"/>
            </a:lvl1pPr>
            <a:lvl2pPr marL="0" indent="457200">
              <a:lnSpc>
                <a:spcPct val="100000"/>
              </a:lnSpc>
              <a:buSzTx/>
              <a:buFontTx/>
              <a:buNone/>
              <a:defRPr sz="4800"/>
            </a:lvl2pPr>
            <a:lvl3pPr marL="0" indent="914400">
              <a:lnSpc>
                <a:spcPct val="100000"/>
              </a:lnSpc>
              <a:buSzTx/>
              <a:buFontTx/>
              <a:buNone/>
              <a:defRPr sz="4800"/>
            </a:lvl3pPr>
            <a:lvl4pPr marL="0" indent="1371600">
              <a:lnSpc>
                <a:spcPct val="100000"/>
              </a:lnSpc>
              <a:buSzTx/>
              <a:buFontTx/>
              <a:buNone/>
              <a:defRPr sz="4800"/>
            </a:lvl4pPr>
            <a:lvl5pPr marL="0" indent="1828800">
              <a:lnSpc>
                <a:spcPct val="100000"/>
              </a:lnSpc>
              <a:buSzTx/>
              <a:buFontTx/>
              <a:buNone/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2192337" y="12808585"/>
            <a:ext cx="515264" cy="538480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Raleway"/>
          <a:ea typeface="Raleway"/>
          <a:cs typeface="Raleway"/>
          <a:sym typeface="Raleway"/>
        </a:defRPr>
      </a:lvl9pPr>
    </p:titleStyle>
    <p:bodyStyle>
      <a:lvl1pPr marL="457200" marR="0" indent="-457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1pPr>
      <a:lvl2pPr marL="990600" marR="0" indent="-5334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2pPr>
      <a:lvl3pPr marL="1554479" marR="0" indent="-640079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3pPr>
      <a:lvl4pPr marL="2082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4pPr>
      <a:lvl5pPr marL="25400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5pPr>
      <a:lvl6pPr marL="29972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6pPr>
      <a:lvl7pPr marL="3454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7pPr>
      <a:lvl8pPr marL="39116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8pPr>
      <a:lvl9pPr marL="4368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Open Sans Light"/>
          <a:ea typeface="Open Sans Light"/>
          <a:cs typeface="Open Sans Light"/>
          <a:sym typeface="Open Sans Light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rackschoolbus.com/" TargetMode="External"/><Relationship Id="rId3" Type="http://schemas.openxmlformats.org/officeDocument/2006/relationships/hyperlink" Target="https://www.haberturk.com/ekonomi/is-yasam/haber/1622625-istanbul-da-1-milyar-liralik-servisin-kavgasi" TargetMode="External"/><Relationship Id="rId7" Type="http://schemas.openxmlformats.org/officeDocument/2006/relationships/hyperlink" Target="https://herecomesthebus.com/" TargetMode="External"/><Relationship Id="rId2" Type="http://schemas.openxmlformats.org/officeDocument/2006/relationships/hyperlink" Target="https://www.cnnturk.com/haber/ekonomi/genel/ogrenciler-artik-servis-araci-beklemeyece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rviscell.com.tr/" TargetMode="External"/><Relationship Id="rId5" Type="http://schemas.openxmlformats.org/officeDocument/2006/relationships/hyperlink" Target="https://servisgeliyor.com/" TargetMode="External"/><Relationship Id="rId4" Type="http://schemas.openxmlformats.org/officeDocument/2006/relationships/hyperlink" Target="https://www.thebusinessresearchcompany.com/report/school-and-employee-bus-services-global-market-report-201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ctrTitle"/>
          </p:nvPr>
        </p:nvSpPr>
        <p:spPr>
          <a:xfrm>
            <a:off x="3048000" y="3413126"/>
            <a:ext cx="18288000" cy="4775201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rPr lang="tr-TR" dirty="0"/>
              <a:t>Servisim</a:t>
            </a:r>
            <a:endParaRPr dirty="0"/>
          </a:p>
        </p:txBody>
      </p:sp>
      <p:sp>
        <p:nvSpPr>
          <p:cNvPr id="122" name="Shape 122"/>
          <p:cNvSpPr>
            <a:spLocks noGrp="1"/>
          </p:cNvSpPr>
          <p:nvPr>
            <p:ph type="subTitle" sz="quarter" idx="1"/>
          </p:nvPr>
        </p:nvSpPr>
        <p:spPr>
          <a:xfrm>
            <a:off x="3048000" y="8321675"/>
            <a:ext cx="18288000" cy="3311523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tr-TR" dirty="0" err="1"/>
              <a:t>Everything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your</a:t>
            </a:r>
            <a:r>
              <a:rPr lang="tr-TR" dirty="0"/>
              <a:t> </a:t>
            </a:r>
            <a:r>
              <a:rPr lang="tr-TR" dirty="0" err="1"/>
              <a:t>kid’s</a:t>
            </a:r>
            <a:r>
              <a:rPr lang="tr-TR" dirty="0"/>
              <a:t> </a:t>
            </a:r>
            <a:r>
              <a:rPr lang="tr-TR" dirty="0" err="1"/>
              <a:t>bus</a:t>
            </a:r>
            <a:r>
              <a:rPr lang="tr-TR" dirty="0"/>
              <a:t> </a:t>
            </a:r>
            <a:r>
              <a:rPr lang="tr-TR" dirty="0" err="1"/>
              <a:t>journey</a:t>
            </a:r>
            <a:r>
              <a:rPr lang="tr-TR" dirty="0"/>
              <a:t> in </a:t>
            </a:r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place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Boun</a:t>
            </a:r>
            <a:r>
              <a:rPr lang="tr-TR" dirty="0"/>
              <a:t> </a:t>
            </a:r>
            <a:r>
              <a:rPr lang="tr-TR" dirty="0" err="1"/>
              <a:t>Hackers</a:t>
            </a:r>
            <a:endParaRPr dirty="0"/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E382FDBE-44F2-0F4E-96E3-F93DD924D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401" y="1893072"/>
            <a:ext cx="3419198" cy="390765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8C890-ABB4-654A-AFB3-44F9D9045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Together with Mercedes-Benz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71931-13D0-E64F-8D81-ECE9CBEEC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Easily integrable to Mercedes– Benz busses. </a:t>
            </a:r>
          </a:p>
          <a:p>
            <a:r>
              <a:rPr lang="en-US" dirty="0"/>
              <a:t>With autonomous busses, we won’t need bus operating companies for the driver. Mercedes can offer </a:t>
            </a:r>
            <a:r>
              <a:rPr lang="en-US" dirty="0" err="1"/>
              <a:t>Servisim</a:t>
            </a:r>
            <a:r>
              <a:rPr lang="en-US" dirty="0"/>
              <a:t> as a service package with their busses.</a:t>
            </a:r>
          </a:p>
        </p:txBody>
      </p:sp>
    </p:spTree>
    <p:extLst>
      <p:ext uri="{BB962C8B-B14F-4D97-AF65-F5344CB8AC3E}">
        <p14:creationId xmlns:p14="http://schemas.microsoft.com/office/powerpoint/2010/main" val="390961855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white shirt&#10;&#10;Description automatically generated">
            <a:extLst>
              <a:ext uri="{FF2B5EF4-FFF2-40B4-BE49-F238E27FC236}">
                <a16:creationId xmlns:a16="http://schemas.microsoft.com/office/drawing/2014/main" id="{8E5770C1-D22B-1943-A58D-1087C2605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4" r="-1" b="28058"/>
          <a:stretch/>
        </p:blipFill>
        <p:spPr>
          <a:xfrm>
            <a:off x="20" y="10"/>
            <a:ext cx="8119852" cy="84856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9AFC6E-32AC-C948-8C2A-9EED14ECD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40"/>
          <a:stretch/>
        </p:blipFill>
        <p:spPr>
          <a:xfrm>
            <a:off x="8180964" y="-2"/>
            <a:ext cx="8125836" cy="8485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2FA65A-1CF0-6B4F-A649-5CA18B6741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0"/>
          <a:stretch/>
        </p:blipFill>
        <p:spPr>
          <a:xfrm>
            <a:off x="16264128" y="10"/>
            <a:ext cx="8119872" cy="848562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4" y="8484272"/>
            <a:ext cx="24384004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27B73E-D784-4780-AA33-DCDFE7DA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5838" y="-1360"/>
            <a:ext cx="0" cy="8485632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BAD6A72-88E8-42F7-88B9-CAF74453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251676" y="-1360"/>
            <a:ext cx="0" cy="8485632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98120F2-26A4-6440-ADF9-66B1FFA41D3D}"/>
              </a:ext>
            </a:extLst>
          </p:cNvPr>
          <p:cNvSpPr txBox="1"/>
          <p:nvPr/>
        </p:nvSpPr>
        <p:spPr>
          <a:xfrm>
            <a:off x="103764" y="8482913"/>
            <a:ext cx="8326134" cy="378565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1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Elif</a:t>
            </a:r>
            <a:r>
              <a:rPr kumimoji="0" lang="en-US" sz="5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kumimoji="0" lang="en-US" sz="5400" b="1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Güler</a:t>
            </a:r>
            <a:endParaRPr kumimoji="0" lang="en-US" sz="5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Computer </a:t>
            </a:r>
            <a:r>
              <a:rPr lang="en-US" sz="4400" dirty="0">
                <a:solidFill>
                  <a:schemeClr val="tx1"/>
                </a:solidFill>
              </a:rPr>
              <a:t>E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ngineering Student 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at </a:t>
            </a:r>
            <a:r>
              <a:rPr kumimoji="0" lang="en-US" sz="44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Boğaziçi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University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solidFill>
                  <a:schemeClr val="tx1"/>
                </a:solidFill>
              </a:rPr>
              <a:t>Google Software Engineering Intern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in Summer 2019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E9B331-663E-8047-ACB3-3F0FDF9E8396}"/>
              </a:ext>
            </a:extLst>
          </p:cNvPr>
          <p:cNvSpPr txBox="1"/>
          <p:nvPr/>
        </p:nvSpPr>
        <p:spPr>
          <a:xfrm>
            <a:off x="8490994" y="8482913"/>
            <a:ext cx="7402987" cy="304698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b="1" dirty="0" err="1">
                <a:solidFill>
                  <a:schemeClr val="tx1"/>
                </a:solidFill>
              </a:rPr>
              <a:t>Mahmut</a:t>
            </a: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err="1">
                <a:solidFill>
                  <a:schemeClr val="tx1"/>
                </a:solidFill>
              </a:rPr>
              <a:t>Karaca</a:t>
            </a:r>
            <a:endParaRPr kumimoji="0" lang="en-US" sz="5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Computer </a:t>
            </a:r>
            <a:r>
              <a:rPr lang="en-US" sz="4400" dirty="0">
                <a:solidFill>
                  <a:schemeClr val="tx1"/>
                </a:solidFill>
              </a:rPr>
              <a:t>E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ngineering Student 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at </a:t>
            </a:r>
            <a:r>
              <a:rPr kumimoji="0" lang="en-US" sz="44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Boğaziçi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University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solidFill>
                  <a:schemeClr val="tx1"/>
                </a:solidFill>
              </a:rPr>
              <a:t>Software Developer at </a:t>
            </a:r>
            <a:r>
              <a:rPr lang="en-US" sz="4400" dirty="0" err="1">
                <a:solidFill>
                  <a:schemeClr val="tx1"/>
                </a:solidFill>
              </a:rPr>
              <a:t>Tazi.ai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41F1D7-0701-554B-A4BB-2D51FC3F7E35}"/>
              </a:ext>
            </a:extLst>
          </p:cNvPr>
          <p:cNvSpPr txBox="1"/>
          <p:nvPr/>
        </p:nvSpPr>
        <p:spPr>
          <a:xfrm>
            <a:off x="16264128" y="8513194"/>
            <a:ext cx="7402987" cy="304698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b="1" dirty="0" err="1">
                <a:solidFill>
                  <a:schemeClr val="tx1"/>
                </a:solidFill>
              </a:rPr>
              <a:t>Samed</a:t>
            </a: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err="1">
                <a:solidFill>
                  <a:schemeClr val="tx1"/>
                </a:solidFill>
              </a:rPr>
              <a:t>Düzçay</a:t>
            </a:r>
            <a:endParaRPr kumimoji="0" lang="en-US" sz="5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Computer </a:t>
            </a:r>
            <a:r>
              <a:rPr lang="en-US" sz="4400" dirty="0">
                <a:solidFill>
                  <a:schemeClr val="tx1"/>
                </a:solidFill>
              </a:rPr>
              <a:t>E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ngineering Student 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at </a:t>
            </a:r>
            <a:r>
              <a:rPr kumimoji="0" lang="en-US" sz="44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Boğaziçi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University</a:t>
            </a:r>
          </a:p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solidFill>
                  <a:schemeClr val="tx1"/>
                </a:solidFill>
              </a:rPr>
              <a:t>Co-founder at Lisa AI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8587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Appendix</a:t>
            </a:r>
          </a:p>
        </p:txBody>
      </p:sp>
      <p:sp>
        <p:nvSpPr>
          <p:cNvPr id="204" name="Shape 2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https://www.cnnturk.com/haber/ekonomi/genel/ogrenciler-artik-servis-araci-beklemeyecek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https://www.haberturk.com/ekonomi/is-yasam/haber/1622625-istanbul-da-1-milyar-liralik-servisin-kavgasi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https://www.thebusinessresearchcompany.com/report/school-and-employee-bus-services-global-market-report-2018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5"/>
              </a:rPr>
              <a:t>https://servisgeliyor.com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6"/>
              </a:rPr>
              <a:t>https://www.serviscell.com.tr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7"/>
              </a:rPr>
              <a:t>https://herecomesthebus.com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r>
              <a:rPr lang="tr-TR" dirty="0">
                <a:solidFill>
                  <a:schemeClr val="tx1"/>
                </a:solidFill>
                <a:uFill>
                  <a:solidFill>
                    <a:srgbClr val="0563C1"/>
                  </a:solidFill>
                </a:uFill>
                <a:hlinkClick r:id="rId8"/>
              </a:rPr>
              <a:t>https://www.trackschoolbus.com</a:t>
            </a: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0" indent="0">
              <a:lnSpc>
                <a:spcPct val="100000"/>
              </a:lnSpc>
              <a:buNone/>
              <a:defRPr sz="4800"/>
            </a:pP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  <a:p>
            <a:pPr marL="391885" indent="-391885">
              <a:lnSpc>
                <a:spcPct val="100000"/>
              </a:lnSpc>
              <a:defRPr sz="4800"/>
            </a:pPr>
            <a:endParaRPr lang="tr-TR" dirty="0">
              <a:solidFill>
                <a:schemeClr val="tx1"/>
              </a:solidFill>
              <a:uFill>
                <a:solidFill>
                  <a:srgbClr val="0563C1"/>
                </a:solidFill>
              </a:uFill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1552575" y="914400"/>
            <a:ext cx="9340385" cy="3200400"/>
          </a:xfrm>
          <a:prstGeom prst="rect">
            <a:avLst/>
          </a:prstGeom>
        </p:spPr>
        <p:txBody>
          <a:bodyPr/>
          <a:lstStyle>
            <a:lvl1pPr defTabSz="1810511">
              <a:defRPr sz="8712"/>
            </a:lvl1pPr>
          </a:lstStyle>
          <a:p>
            <a:r>
              <a:rPr lang="en"/>
              <a:t>Reaching the Driver is Too Hard</a:t>
            </a:r>
            <a:endParaRPr lang="en" dirty="0"/>
          </a:p>
        </p:txBody>
      </p:sp>
      <p:sp>
        <p:nvSpPr>
          <p:cNvPr id="126" name="Shape 126"/>
          <p:cNvSpPr>
            <a:spLocks noGrp="1"/>
          </p:cNvSpPr>
          <p:nvPr>
            <p:ph type="body" sz="half" idx="1"/>
          </p:nvPr>
        </p:nvSpPr>
        <p:spPr>
          <a:xfrm>
            <a:off x="1522275" y="4660212"/>
            <a:ext cx="9071045" cy="7623177"/>
          </a:xfrm>
          <a:prstGeom prst="rect">
            <a:avLst/>
          </a:prstGeom>
        </p:spPr>
        <p:txBody>
          <a:bodyPr/>
          <a:lstStyle/>
          <a:p>
            <a:pPr marL="391885" indent="-391885">
              <a:buSzPct val="100000"/>
              <a:buFont typeface="Arial"/>
              <a:buChar char="•"/>
            </a:pPr>
            <a:r>
              <a:rPr lang="en" dirty="0"/>
              <a:t>Parents can’t get information about their children’s school bus instantly.</a:t>
            </a:r>
          </a:p>
          <a:p>
            <a:pPr marL="391885" indent="-391885">
              <a:buSzPct val="100000"/>
              <a:buFont typeface="Arial"/>
              <a:buChar char="•"/>
            </a:pPr>
            <a:r>
              <a:rPr lang="en" dirty="0"/>
              <a:t>It is really hard for the parents to contact the driver when they need to.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2D9D1B-A1EE-4D45-8525-2651FEA49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2780" y="3072115"/>
            <a:ext cx="10151165" cy="75717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A5EB9E-D36B-B14A-898D-96BF98BB02F3}"/>
              </a:ext>
            </a:extLst>
          </p:cNvPr>
          <p:cNvSpPr txBox="1"/>
          <p:nvPr/>
        </p:nvSpPr>
        <p:spPr>
          <a:xfrm>
            <a:off x="13002780" y="10643885"/>
            <a:ext cx="9711311" cy="46166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r>
              <a:rPr lang="en-US" sz="1800" dirty="0"/>
              <a:t>http://</a:t>
            </a:r>
            <a:r>
              <a:rPr lang="en-US" sz="1800" dirty="0" err="1"/>
              <a:t>photobucket.com</a:t>
            </a:r>
            <a:r>
              <a:rPr lang="en-US" sz="1800" dirty="0"/>
              <a:t>/gallery/user/jmt939/media/cGF0aDovY29uY2VybmVkbW9tLnBuZw==/?ref=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1418547" y="1122512"/>
            <a:ext cx="8449790" cy="32004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1408175">
              <a:defRPr sz="6775"/>
            </a:lvl1pPr>
          </a:lstStyle>
          <a:p>
            <a:r>
              <a:rPr lang="tr-TR" dirty="0" err="1"/>
              <a:t>Getting</a:t>
            </a:r>
            <a:r>
              <a:rPr lang="tr-TR" dirty="0"/>
              <a:t> Information &amp; </a:t>
            </a:r>
            <a:r>
              <a:rPr lang="tr-TR" dirty="0" err="1"/>
              <a:t>Contacting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Driver </a:t>
            </a:r>
            <a:r>
              <a:rPr dirty="0"/>
              <a:t>Made Easy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1418547" y="4970311"/>
            <a:ext cx="7864475" cy="7623177"/>
          </a:xfrm>
          <a:prstGeom prst="rect">
            <a:avLst/>
          </a:prstGeom>
        </p:spPr>
        <p:txBody>
          <a:bodyPr/>
          <a:lstStyle/>
          <a:p>
            <a:r>
              <a:rPr lang="tr-TR" dirty="0"/>
              <a:t>Servisim</a:t>
            </a:r>
            <a:r>
              <a:rPr dirty="0"/>
              <a:t> enables </a:t>
            </a:r>
            <a:r>
              <a:rPr lang="tr-TR" dirty="0" err="1"/>
              <a:t>parents</a:t>
            </a:r>
            <a:r>
              <a:rPr dirty="0"/>
              <a:t> to </a:t>
            </a:r>
            <a:r>
              <a:rPr lang="tr-TR" dirty="0" err="1"/>
              <a:t>track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children’s</a:t>
            </a:r>
            <a:r>
              <a:rPr lang="tr-TR" dirty="0"/>
              <a:t> </a:t>
            </a:r>
            <a:r>
              <a:rPr lang="tr-TR" dirty="0" err="1"/>
              <a:t>school</a:t>
            </a:r>
            <a:r>
              <a:rPr lang="tr-TR" dirty="0"/>
              <a:t> </a:t>
            </a:r>
            <a:r>
              <a:rPr lang="tr-TR" dirty="0" err="1"/>
              <a:t>bus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easily</a:t>
            </a:r>
            <a:r>
              <a:rPr lang="tr-TR" dirty="0"/>
              <a:t> </a:t>
            </a:r>
            <a:r>
              <a:rPr lang="tr-TR" dirty="0" err="1"/>
              <a:t>inform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bus</a:t>
            </a:r>
            <a:r>
              <a:rPr lang="tr-TR" dirty="0"/>
              <a:t> </a:t>
            </a:r>
            <a:r>
              <a:rPr lang="tr-TR" dirty="0" err="1"/>
              <a:t>driver</a:t>
            </a:r>
            <a:r>
              <a:rPr lang="tr-TR" dirty="0"/>
              <a:t> </a:t>
            </a:r>
            <a:r>
              <a:rPr lang="tr-TR" dirty="0" err="1"/>
              <a:t>when</a:t>
            </a:r>
            <a:r>
              <a:rPr lang="tr-TR" dirty="0"/>
              <a:t> </a:t>
            </a:r>
            <a:r>
              <a:rPr lang="tr-TR" dirty="0" err="1"/>
              <a:t>needed</a:t>
            </a:r>
            <a:r>
              <a:rPr lang="tr-TR" dirty="0"/>
              <a:t>.</a:t>
            </a:r>
            <a:endParaRPr dirty="0"/>
          </a:p>
        </p:txBody>
      </p:sp>
      <p:pic>
        <p:nvPicPr>
          <p:cNvPr id="140" name="Logi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57872" y="428492"/>
            <a:ext cx="4858029" cy="101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6E1047A3-C45A-B74E-9A92-35BDDF83F9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901" y="1851891"/>
            <a:ext cx="4230790" cy="7347527"/>
          </a:xfrm>
          <a:prstGeom prst="rect">
            <a:avLst/>
          </a:prstGeom>
        </p:spPr>
      </p:pic>
      <p:pic>
        <p:nvPicPr>
          <p:cNvPr id="142" name="Discove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592801" y="3127507"/>
            <a:ext cx="4858028" cy="10160001"/>
          </a:xfrm>
          <a:prstGeom prst="rect">
            <a:avLst/>
          </a:prstGeom>
          <a:ln w="12700">
            <a:miter lim="400000"/>
          </a:ln>
          <a:effectLst>
            <a:outerShdw blurRad="508000" dist="381000" dir="16200000" rotWithShape="0">
              <a:srgbClr val="000000">
                <a:alpha val="5000"/>
              </a:srgbClr>
            </a:outerShdw>
          </a:effectLst>
        </p:spPr>
      </p:pic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946C16A7-D835-8A4C-8EA7-AD8C2DBDA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8829" y="4465488"/>
            <a:ext cx="4285972" cy="7398621"/>
          </a:xfrm>
          <a:prstGeom prst="rect">
            <a:avLst/>
          </a:prstGeom>
        </p:spPr>
      </p:pic>
      <p:pic>
        <p:nvPicPr>
          <p:cNvPr id="141" name="Shar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788937" y="3084797"/>
            <a:ext cx="4858028" cy="10160001"/>
          </a:xfrm>
          <a:prstGeom prst="rect">
            <a:avLst/>
          </a:prstGeom>
          <a:ln w="12700">
            <a:miter lim="400000"/>
          </a:ln>
          <a:effectLst>
            <a:outerShdw blurRad="508000" dist="381000" dir="16200000" rotWithShape="0">
              <a:srgbClr val="000000">
                <a:alpha val="5000"/>
              </a:srgbClr>
            </a:outerShdw>
          </a:effectLst>
        </p:spPr>
      </p:pic>
      <p:pic>
        <p:nvPicPr>
          <p:cNvPr id="7" name="Picture 6" descr="A close up of a map&#13;&#10;&#13;&#10;Description automatically generated">
            <a:extLst>
              <a:ext uri="{FF2B5EF4-FFF2-40B4-BE49-F238E27FC236}">
                <a16:creationId xmlns:a16="http://schemas.microsoft.com/office/drawing/2014/main" id="{CD63B8C7-FEF6-E348-8D06-036EBBE708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8529" y="4465488"/>
            <a:ext cx="4345436" cy="735591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miling for the camera&#13;&#10;&#13;&#10;Description automatically generated">
            <a:extLst>
              <a:ext uri="{FF2B5EF4-FFF2-40B4-BE49-F238E27FC236}">
                <a16:creationId xmlns:a16="http://schemas.microsoft.com/office/drawing/2014/main" id="{AD10935F-4B10-0E41-ACB6-5BD82001D6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247"/>
          <a:stretch/>
        </p:blipFill>
        <p:spPr>
          <a:xfrm>
            <a:off x="0" y="10"/>
            <a:ext cx="9271162" cy="13715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BE4B2E-F36B-8545-89DD-EE27B2949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188" y="1258536"/>
            <a:ext cx="14453140" cy="25723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Scenario – </a:t>
            </a:r>
            <a:r>
              <a:rPr lang="en-U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Pelin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&amp; Bora’s Mother </a:t>
            </a:r>
            <a:r>
              <a:rPr lang="en-U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Sevilay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61868" y="4230234"/>
            <a:ext cx="12618720" cy="0"/>
          </a:xfrm>
          <a:prstGeom prst="line">
            <a:avLst/>
          </a:prstGeom>
          <a:ln w="19050">
            <a:solidFill>
              <a:srgbClr val="BB8A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1317-E7DC-FF41-8EB1-F4E04890E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30862" y="4876800"/>
            <a:ext cx="13172978" cy="75708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Sevilay</a:t>
            </a: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35 years old, mother of two: </a:t>
            </a:r>
            <a:r>
              <a:rPr lang="en-US" sz="4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Pelin</a:t>
            </a: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(7) &amp; Bora (6)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Gets notification indicating Bora’s bus will be here in 5 minutes. Marks Bora as “going to be late” (can be used only 3 times a month)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Starts preparing </a:t>
            </a:r>
            <a:r>
              <a:rPr lang="en-US" sz="4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Pelin</a:t>
            </a: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after learning that Bora gets on the bus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While watching TV, sees that both children got to school safely.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endParaRPr lang="en-US" sz="4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1890FE-2597-264E-B3DE-59DF861CE5EA}"/>
              </a:ext>
            </a:extLst>
          </p:cNvPr>
          <p:cNvSpPr/>
          <p:nvPr/>
        </p:nvSpPr>
        <p:spPr>
          <a:xfrm>
            <a:off x="0" y="13408213"/>
            <a:ext cx="6034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www.pinterest.com</a:t>
            </a:r>
            <a:r>
              <a:rPr lang="en-US" sz="2000" dirty="0"/>
              <a:t>/pin/498562621242679346/</a:t>
            </a:r>
          </a:p>
        </p:txBody>
      </p:sp>
    </p:spTree>
    <p:extLst>
      <p:ext uri="{BB962C8B-B14F-4D97-AF65-F5344CB8AC3E}">
        <p14:creationId xmlns:p14="http://schemas.microsoft.com/office/powerpoint/2010/main" val="23488965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B9D6-82F4-7042-9FC7-DE84A59D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0860" y="1258536"/>
            <a:ext cx="13172982" cy="25723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Scenario – Bus Driver Ahmet Abi</a:t>
            </a:r>
          </a:p>
        </p:txBody>
      </p:sp>
      <p:pic>
        <p:nvPicPr>
          <p:cNvPr id="10" name="Picture 9" descr="A person sitting in front of a window&#13;&#10;&#13;&#10;Description automatically generated">
            <a:extLst>
              <a:ext uri="{FF2B5EF4-FFF2-40B4-BE49-F238E27FC236}">
                <a16:creationId xmlns:a16="http://schemas.microsoft.com/office/drawing/2014/main" id="{94C7F8EB-BC7F-244A-BE32-852FEB0D17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7" r="30564"/>
          <a:stretch/>
        </p:blipFill>
        <p:spPr>
          <a:xfrm>
            <a:off x="0" y="10044"/>
            <a:ext cx="9271162" cy="13715990"/>
          </a:xfrm>
          <a:prstGeom prst="rect">
            <a:avLst/>
          </a:prstGeom>
          <a:effectLst/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61868" y="4230234"/>
            <a:ext cx="12618720" cy="0"/>
          </a:xfrm>
          <a:prstGeom prst="line">
            <a:avLst/>
          </a:prstGeom>
          <a:ln w="19050">
            <a:solidFill>
              <a:srgbClr val="DBB6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2102D-28B5-7141-88E4-75D949023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30862" y="4876800"/>
            <a:ext cx="13172978" cy="75708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Ahmet is 40 years old. Driving school busses for 15 years.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First day of school. Looks at the map to see the optimum route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One of the students marks himself as “not coming”. Ahmet sees the revised optimum route.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Car breaks down the next day, so marks himself as “not coming”. His rating decreases.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396F64-A5F2-5848-8442-1862661442C3}"/>
              </a:ext>
            </a:extLst>
          </p:cNvPr>
          <p:cNvSpPr/>
          <p:nvPr/>
        </p:nvSpPr>
        <p:spPr>
          <a:xfrm>
            <a:off x="0" y="13308916"/>
            <a:ext cx="1219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https://media0ch-a.akamaihd.net/87/11/fb266160e11bf0bb16f8a458b7356c21.jpeg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EBF1A-AFBE-C74E-A757-82AF2EE18DD9}"/>
              </a:ext>
            </a:extLst>
          </p:cNvPr>
          <p:cNvSpPr txBox="1"/>
          <p:nvPr/>
        </p:nvSpPr>
        <p:spPr>
          <a:xfrm rot="19258859">
            <a:off x="524249" y="8231333"/>
            <a:ext cx="4943523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Such fuel efficiency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0E6EE2-FEC9-404C-82C0-06F8A32E10F1}"/>
              </a:ext>
            </a:extLst>
          </p:cNvPr>
          <p:cNvSpPr txBox="1"/>
          <p:nvPr/>
        </p:nvSpPr>
        <p:spPr>
          <a:xfrm rot="1728137">
            <a:off x="-55855" y="4325085"/>
            <a:ext cx="3318535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</a:rPr>
              <a:t>much school bus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00"/>
              </a:solidFill>
              <a:effectLst/>
              <a:uFillTx/>
              <a:sym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BB9CC7-C394-8246-945F-4CDEDE338AA9}"/>
              </a:ext>
            </a:extLst>
          </p:cNvPr>
          <p:cNvSpPr txBox="1"/>
          <p:nvPr/>
        </p:nvSpPr>
        <p:spPr>
          <a:xfrm>
            <a:off x="6971323" y="4711853"/>
            <a:ext cx="1838963" cy="120032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600" b="0" i="0" u="none" strike="noStrike" cap="none" spc="0" normalizeH="0" baseline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wow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313591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DB1B3-C3AB-4A4F-9DE1-F32DB64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0218" y="730250"/>
            <a:ext cx="10917381" cy="2651126"/>
          </a:xfrm>
        </p:spPr>
        <p:txBody>
          <a:bodyPr/>
          <a:lstStyle/>
          <a:p>
            <a:r>
              <a:rPr lang="en-US" dirty="0"/>
              <a:t>Market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DFF72-9522-804E-804F-B8D5F02DE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90218" y="3651250"/>
            <a:ext cx="12593782" cy="8702676"/>
          </a:xfrm>
        </p:spPr>
        <p:txBody>
          <a:bodyPr/>
          <a:lstStyle/>
          <a:p>
            <a:pPr marL="0" indent="0">
              <a:buNone/>
            </a:pPr>
            <a:r>
              <a:rPr lang="en-US" sz="4800" dirty="0"/>
              <a:t>Total Available Market (52 billion $)</a:t>
            </a:r>
          </a:p>
          <a:p>
            <a:pPr marL="0" indent="0">
              <a:buNone/>
            </a:pPr>
            <a:r>
              <a:rPr lang="en-US" sz="4000" dirty="0"/>
              <a:t>Global school &amp; employee bus industry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800" dirty="0"/>
              <a:t>Current Serviceable Available Market (2 billion $)</a:t>
            </a:r>
          </a:p>
          <a:p>
            <a:pPr marL="0" indent="0">
              <a:buNone/>
            </a:pPr>
            <a:r>
              <a:rPr lang="en-US" sz="4000" dirty="0"/>
              <a:t>Turkey’s school bus industry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800" dirty="0"/>
              <a:t>Current Serviceable Obtainable Market (10 mil $)</a:t>
            </a:r>
          </a:p>
          <a:p>
            <a:pPr marL="0" indent="0">
              <a:buNone/>
            </a:pPr>
            <a:r>
              <a:rPr lang="en-US" sz="4000" dirty="0"/>
              <a:t>%0.5 of our current serviceable available market (revenue of our main competitor)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E59539D-1A04-9145-B225-28B600B796E9}"/>
              </a:ext>
            </a:extLst>
          </p:cNvPr>
          <p:cNvGrpSpPr/>
          <p:nvPr/>
        </p:nvGrpSpPr>
        <p:grpSpPr>
          <a:xfrm>
            <a:off x="914400" y="2055813"/>
            <a:ext cx="10529455" cy="10525126"/>
            <a:chOff x="914400" y="1828800"/>
            <a:chExt cx="10529455" cy="1052512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9E57962-11E3-AD44-98DA-CEA0A56EFF0A}"/>
                </a:ext>
              </a:extLst>
            </p:cNvPr>
            <p:cNvSpPr/>
            <p:nvPr/>
          </p:nvSpPr>
          <p:spPr>
            <a:xfrm>
              <a:off x="914400" y="1828800"/>
              <a:ext cx="10529455" cy="10525126"/>
            </a:xfrm>
            <a:prstGeom prst="ellipse">
              <a:avLst/>
            </a:prstGeom>
            <a:solidFill>
              <a:srgbClr val="36AA9D"/>
            </a:solidFill>
            <a:ln w="254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E9FFE3A-7531-D342-A273-CC320DDB0FDA}"/>
                </a:ext>
              </a:extLst>
            </p:cNvPr>
            <p:cNvGrpSpPr/>
            <p:nvPr/>
          </p:nvGrpSpPr>
          <p:grpSpPr>
            <a:xfrm>
              <a:off x="2279072" y="3193365"/>
              <a:ext cx="7800110" cy="7795996"/>
              <a:chOff x="2279072" y="3193365"/>
              <a:chExt cx="7800110" cy="7795996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D1776AE-803B-1B44-B530-590274A04EFF}"/>
                  </a:ext>
                </a:extLst>
              </p:cNvPr>
              <p:cNvSpPr/>
              <p:nvPr/>
            </p:nvSpPr>
            <p:spPr>
              <a:xfrm>
                <a:off x="2279072" y="3193365"/>
                <a:ext cx="7800110" cy="7795996"/>
              </a:xfrm>
              <a:prstGeom prst="ellipse">
                <a:avLst/>
              </a:prstGeom>
              <a:solidFill>
                <a:srgbClr val="3DC3B4"/>
              </a:solidFill>
              <a:ln w="25400" cap="flat">
                <a:noFill/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91439" rIns="91439" bIns="91439" numCol="1" spcCol="38100" rtlCol="0" anchor="ctr">
                <a:spAutoFit/>
              </a:bodyPr>
              <a:lstStyle/>
              <a:p>
                <a: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A248F9C-A150-9744-8A15-F4C2D0E64B3C}"/>
                  </a:ext>
                </a:extLst>
              </p:cNvPr>
              <p:cNvSpPr/>
              <p:nvPr/>
            </p:nvSpPr>
            <p:spPr>
              <a:xfrm>
                <a:off x="3602179" y="4433454"/>
                <a:ext cx="5292439" cy="5306147"/>
              </a:xfrm>
              <a:prstGeom prst="ellipse">
                <a:avLst/>
              </a:prstGeom>
              <a:solidFill>
                <a:srgbClr val="45DBCD"/>
              </a:solidFill>
              <a:ln w="25400" cap="flat">
                <a:noFill/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91439" rIns="91439" bIns="91439" numCol="1" spcCol="38100" rtlCol="0" anchor="ctr">
                <a:spAutoFit/>
              </a:bodyPr>
              <a:lstStyle/>
              <a:p>
                <a: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73D3E64-9356-324F-A89C-3E211AF28BB1}"/>
              </a:ext>
            </a:extLst>
          </p:cNvPr>
          <p:cNvSpPr txBox="1"/>
          <p:nvPr/>
        </p:nvSpPr>
        <p:spPr>
          <a:xfrm>
            <a:off x="4584117" y="11424842"/>
            <a:ext cx="3328557" cy="1015661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52 billion $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8087DF-AD12-C74C-A0DA-C2530F8C3C43}"/>
              </a:ext>
            </a:extLst>
          </p:cNvPr>
          <p:cNvSpPr txBox="1"/>
          <p:nvPr/>
        </p:nvSpPr>
        <p:spPr>
          <a:xfrm>
            <a:off x="4771272" y="10027559"/>
            <a:ext cx="2954249" cy="1015661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2 billion $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31E8D5-560A-0740-9822-703175009EC3}"/>
              </a:ext>
            </a:extLst>
          </p:cNvPr>
          <p:cNvSpPr txBox="1"/>
          <p:nvPr/>
        </p:nvSpPr>
        <p:spPr>
          <a:xfrm>
            <a:off x="4958425" y="8716530"/>
            <a:ext cx="2954249" cy="1015661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dirty="0">
                <a:solidFill>
                  <a:schemeClr val="bg1"/>
                </a:solidFill>
              </a:rPr>
              <a:t>10</a:t>
            </a: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mil $</a:t>
            </a:r>
          </a:p>
        </p:txBody>
      </p:sp>
    </p:spTree>
    <p:extLst>
      <p:ext uri="{BB962C8B-B14F-4D97-AF65-F5344CB8AC3E}">
        <p14:creationId xmlns:p14="http://schemas.microsoft.com/office/powerpoint/2010/main" val="128804296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40B5FEB-1FFD-BF46-A3B6-94FE55E6CCFC}"/>
              </a:ext>
            </a:extLst>
          </p:cNvPr>
          <p:cNvCxnSpPr>
            <a:cxnSpLocks/>
          </p:cNvCxnSpPr>
          <p:nvPr/>
        </p:nvCxnSpPr>
        <p:spPr>
          <a:xfrm>
            <a:off x="12192000" y="556591"/>
            <a:ext cx="0" cy="12523305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B1919D-F668-5B4E-A8C0-AF801D9A1338}"/>
              </a:ext>
            </a:extLst>
          </p:cNvPr>
          <p:cNvCxnSpPr>
            <a:cxnSpLocks/>
          </p:cNvCxnSpPr>
          <p:nvPr/>
        </p:nvCxnSpPr>
        <p:spPr>
          <a:xfrm flipH="1" flipV="1">
            <a:off x="249382" y="6818243"/>
            <a:ext cx="23635854" cy="39757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8F8B43-553C-2541-9D8D-53B4E1BA79ED}"/>
              </a:ext>
            </a:extLst>
          </p:cNvPr>
          <p:cNvSpPr txBox="1"/>
          <p:nvPr/>
        </p:nvSpPr>
        <p:spPr>
          <a:xfrm>
            <a:off x="12552218" y="227016"/>
            <a:ext cx="2279789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Easy to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1124BB-D47B-B84A-BD0D-7C6A5AE6C48A}"/>
              </a:ext>
            </a:extLst>
          </p:cNvPr>
          <p:cNvSpPr txBox="1"/>
          <p:nvPr/>
        </p:nvSpPr>
        <p:spPr>
          <a:xfrm>
            <a:off x="12478480" y="12834654"/>
            <a:ext cx="2353527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Har</a:t>
            </a:r>
            <a:r>
              <a:rPr lang="en-US" dirty="0"/>
              <a:t>d to use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4AA096-85F4-C448-B8DE-75EEF4B44AF0}"/>
              </a:ext>
            </a:extLst>
          </p:cNvPr>
          <p:cNvSpPr txBox="1"/>
          <p:nvPr/>
        </p:nvSpPr>
        <p:spPr>
          <a:xfrm>
            <a:off x="19520856" y="6079581"/>
            <a:ext cx="4613762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Get a lot of information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29FBB-0E61-AC41-9B70-2E7A96AD02A7}"/>
              </a:ext>
            </a:extLst>
          </p:cNvPr>
          <p:cNvSpPr txBox="1"/>
          <p:nvPr/>
        </p:nvSpPr>
        <p:spPr>
          <a:xfrm>
            <a:off x="249382" y="6079581"/>
            <a:ext cx="3058849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No information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0B371A1-51A0-B844-A8F1-836A4311B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047" y="8048335"/>
            <a:ext cx="4431966" cy="7386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69E38A-E867-D149-9F62-FE0709499969}"/>
              </a:ext>
            </a:extLst>
          </p:cNvPr>
          <p:cNvSpPr txBox="1"/>
          <p:nvPr/>
        </p:nvSpPr>
        <p:spPr>
          <a:xfrm>
            <a:off x="17826323" y="12095992"/>
            <a:ext cx="4001414" cy="738662"/>
          </a:xfrm>
          <a:prstGeom prst="rect">
            <a:avLst/>
          </a:prstGeom>
          <a:noFill/>
          <a:ln w="254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Traditiona</a:t>
            </a:r>
            <a:r>
              <a:rPr lang="en-US" dirty="0"/>
              <a:t>l Methods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F6D319F-3737-CE4C-8409-720B8E95A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2217" y="4169123"/>
            <a:ext cx="2279789" cy="227978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F23AB68-DA66-1D40-81EA-E24E0CCDCE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337" y="4008323"/>
            <a:ext cx="5791184" cy="260138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AFA61B-795A-D946-8030-EE0CE566E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24011" y="2053197"/>
            <a:ext cx="5007451" cy="1430700"/>
          </a:xfrm>
          <a:prstGeom prst="rect">
            <a:avLst/>
          </a:prstGeom>
        </p:spPr>
      </p:pic>
      <p:pic>
        <p:nvPicPr>
          <p:cNvPr id="22" name="Picture 21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D3709497-EF43-5A47-B50A-E98418DB77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5446" y="227016"/>
            <a:ext cx="2057499" cy="212266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D6E55-98C2-1347-A562-BB9362EA0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Model &amp; Marketing 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4C5C-7CE0-A84F-B143-EE6B1A84E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322145" cy="8702676"/>
          </a:xfrm>
        </p:spPr>
        <p:txBody>
          <a:bodyPr/>
          <a:lstStyle/>
          <a:p>
            <a:r>
              <a:rPr lang="en-US" dirty="0" err="1"/>
              <a:t>Semesterly</a:t>
            </a:r>
            <a:r>
              <a:rPr lang="en-US" dirty="0"/>
              <a:t> / Yearly Subscription for each user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Much cheaper than other competitors (no need for physical device (only </a:t>
            </a:r>
            <a:r>
              <a:rPr lang="en-US" dirty="0" err="1"/>
              <a:t>Servisim</a:t>
            </a:r>
            <a:r>
              <a:rPr lang="en-US" dirty="0"/>
              <a:t> card) &amp; no other entity who gets commission)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Reaching out to schools and parents by email marketing &amp; social media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Pay per use to bus operating companies</a:t>
            </a:r>
          </a:p>
        </p:txBody>
      </p:sp>
    </p:spTree>
    <p:extLst>
      <p:ext uri="{BB962C8B-B14F-4D97-AF65-F5344CB8AC3E}">
        <p14:creationId xmlns:p14="http://schemas.microsoft.com/office/powerpoint/2010/main" val="81143228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65582-6545-CE41-A11B-00C4C2E53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Improvements &amp; Roadmap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B335E-C602-894A-A499-B25A241EAD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Autonomous busses (no need for bus operating companies)</a:t>
            </a:r>
          </a:p>
          <a:p>
            <a:r>
              <a:rPr lang="en-US" dirty="0"/>
              <a:t>Connected busses (vehicle usage optimization)</a:t>
            </a:r>
          </a:p>
          <a:p>
            <a:r>
              <a:rPr lang="en-US" dirty="0"/>
              <a:t>Employee bus features (check-in for night shift, etc.)</a:t>
            </a:r>
          </a:p>
          <a:p>
            <a:r>
              <a:rPr lang="en-US" dirty="0"/>
              <a:t>Integration to big bus companies like </a:t>
            </a:r>
            <a:r>
              <a:rPr lang="en-US" dirty="0" err="1"/>
              <a:t>Varan</a:t>
            </a:r>
            <a:r>
              <a:rPr lang="en-US" dirty="0"/>
              <a:t>, </a:t>
            </a:r>
            <a:r>
              <a:rPr lang="en-US" dirty="0" err="1"/>
              <a:t>Flixbus</a:t>
            </a:r>
            <a:endParaRPr lang="en-US" dirty="0"/>
          </a:p>
          <a:p>
            <a:r>
              <a:rPr lang="en-US" dirty="0"/>
              <a:t>Renting the bus for other activities when idle</a:t>
            </a:r>
          </a:p>
          <a:p>
            <a:r>
              <a:rPr lang="en-US" dirty="0"/>
              <a:t>Camera monitoring inside the bus</a:t>
            </a:r>
          </a:p>
          <a:p>
            <a:r>
              <a:rPr lang="en-US" dirty="0"/>
              <a:t>Alert system for passengers not wearing seatbelt</a:t>
            </a:r>
          </a:p>
          <a:p>
            <a:r>
              <a:rPr lang="en-US" dirty="0"/>
              <a:t>Alert the driver for not forgetting sleeping passengers in the bus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39641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630</Words>
  <Application>Microsoft Macintosh PowerPoint</Application>
  <PresentationFormat>Custom</PresentationFormat>
  <Paragraphs>80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Open Sans Light</vt:lpstr>
      <vt:lpstr>Raleway</vt:lpstr>
      <vt:lpstr>Office Theme</vt:lpstr>
      <vt:lpstr>Servisim</vt:lpstr>
      <vt:lpstr>Reaching the Driver is Too Hard</vt:lpstr>
      <vt:lpstr>Getting Information &amp; Contacting the Driver Made Easy</vt:lpstr>
      <vt:lpstr>User Scenario – Pelin &amp; Bora’s Mother Sevilay</vt:lpstr>
      <vt:lpstr>User Scenario – Bus Driver Ahmet Abi</vt:lpstr>
      <vt:lpstr>Market Analysis</vt:lpstr>
      <vt:lpstr>PowerPoint Presentation</vt:lpstr>
      <vt:lpstr>Business Model &amp; Marketing Strategy</vt:lpstr>
      <vt:lpstr>Future Improvements &amp; Roadmap</vt:lpstr>
      <vt:lpstr>Working Together with Mercedes-Benz</vt:lpstr>
      <vt:lpstr>PowerPoint Presentation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Servisim</dc:title>
  <dc:creator>Elif Güler</dc:creator>
  <cp:lastModifiedBy>Elif Güler</cp:lastModifiedBy>
  <cp:revision>9</cp:revision>
  <dcterms:created xsi:type="dcterms:W3CDTF">2018-12-02T08:24:41Z</dcterms:created>
  <dcterms:modified xsi:type="dcterms:W3CDTF">2018-12-02T09:54:41Z</dcterms:modified>
</cp:coreProperties>
</file>